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9144000"/>
  <p:notesSz cx="6881800" cy="9296400"/>
  <p:embeddedFontLs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73" roundtripDataSignature="AMtx7mhhp0A56qDbziLI/ToV8CEeuSfI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16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rxiv.org/abs/0903.3178" TargetMode="External"/><Relationship Id="rId3" Type="http://schemas.openxmlformats.org/officeDocument/2006/relationships/hyperlink" Target="http://arxiv.org/abs/0903.3178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Lei’s Slides</a:t>
            </a:r>
            <a:endParaRPr/>
          </a:p>
        </p:txBody>
      </p:sp>
      <p:sp>
        <p:nvSpPr>
          <p:cNvPr id="190" name="Google Shape;190;p1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-US"/>
              <a:t>Community is “</a:t>
            </a:r>
            <a:r>
              <a:rPr lang="en-US" sz="1200"/>
              <a:t>a group of densely interconnected nodes”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-US" sz="1200"/>
              <a:t>Ref: </a:t>
            </a:r>
            <a:r>
              <a:rPr lang="en-US"/>
              <a:t>Y.-Y. Ahn, J. P. Bagrow, and S. Lehmann, </a:t>
            </a:r>
            <a:r>
              <a:rPr i="1" lang="en-US"/>
              <a:t>"Communities and Hierarchical Organization of Links in Complex Networks"</a:t>
            </a:r>
            <a:r>
              <a:rPr lang="en-US"/>
              <a:t>, submitted,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arxiv:0903.3178</a:t>
            </a:r>
            <a:r>
              <a:rPr lang="en-US"/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lang="en-US" sz="1800"/>
              <a:t>Community is “a group of </a:t>
            </a:r>
            <a:r>
              <a:rPr lang="en-US" sz="1200">
                <a:solidFill>
                  <a:srgbClr val="FF0000"/>
                </a:solidFill>
              </a:rPr>
              <a:t>TOPOLOGICALLY SIMILAR LINKS</a:t>
            </a:r>
            <a:r>
              <a:rPr lang="en-US" sz="1800"/>
              <a:t>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-US" sz="1200"/>
              <a:t>Ref: </a:t>
            </a:r>
            <a:r>
              <a:rPr lang="en-US"/>
              <a:t>Y.-Y. Ahn, J. P. Bagrow, and S. Lehmann, </a:t>
            </a:r>
            <a:r>
              <a:rPr i="1" lang="en-US"/>
              <a:t>"Communities and Hierarchical Organization of Links in Complex Networks"</a:t>
            </a:r>
            <a:r>
              <a:rPr lang="en-US"/>
              <a:t>, submitted,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arxiv:0903.3178</a:t>
            </a:r>
            <a:r>
              <a:rPr lang="en-US"/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t/>
            </a:r>
            <a:endParaRPr sz="1200"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is an adjacency matrix</a:t>
            </a:r>
            <a:endParaRPr/>
          </a:p>
        </p:txBody>
      </p:sp>
      <p:sp>
        <p:nvSpPr>
          <p:cNvPr id="281" name="Google Shape;281;p2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Explicitly vs. implicitly formed groups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30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122c8cfa5_0_11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d122c8cfa5_0_11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122c8cfa5_0_24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d122c8cfa5_0_24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122c8cfa5_0_29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d122c8cfa5_0_29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d_i is degree for v_i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any edge coming out of node i randomly, the probability of it hitting node j is d_j/2m.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get d_i trials since node i has d_i links.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Multiply by the delta to get the probability of them being of the same type. </a:t>
            </a:r>
            <a:endParaRPr/>
          </a:p>
        </p:txBody>
      </p:sp>
      <p:sp>
        <p:nvSpPr>
          <p:cNvPr id="382" name="Google Shape;382;g1d122c8cfa5_0_29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d122c8cfa5_0_219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d122c8cfa5_0_219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d122c8cfa5_0_219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d122c8cfa5_0_232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d122c8cfa5_0_232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d122c8cfa5_0_232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122c8cfa5_0_243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122c8cfa5_0_243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d122c8cfa5_0_243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122c8cfa5_0_161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d122c8cfa5_0_161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d122c8cfa5_0_161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3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4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122c8cfa5_0_297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d122c8cfa5_0_297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d122c8cfa5_0_297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d122c8cfa5_0_341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d122c8cfa5_0_341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d122c8cfa5_0_341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122c8cfa5_0_327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d122c8cfa5_0_327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d122c8cfa5_0_327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122c8cfa5_0_319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122c8cfa5_0_319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d122c8cfa5_0_319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Explicitly vs. implicitly formed groups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122c8cfa5_0_305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d122c8cfa5_0_305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d122c8cfa5_0_305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122c8cfa5_0_348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122c8cfa5_0_348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d122c8cfa5_0_348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122c8cfa5_0_252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122c8cfa5_0_252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d122c8cfa5_0_252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122c8cfa5_0_281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d122c8cfa5_0_281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d122c8cfa5_0_281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122c8cfa5_0_289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d122c8cfa5_0_289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d122c8cfa5_0_289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4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4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4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TP – the intersection of the two oval shapes; TN – the rectangle minus the two oval shapes; FP – the circle minus the blue part; FN – the blue oval minus the circle. Accuracy = (TP+TN)/(TP+FP+FN+FN); Precision = TP/(TP+FP); Recall = TP/(TP+FN)</a:t>
            </a:r>
            <a:endParaRPr/>
          </a:p>
        </p:txBody>
      </p:sp>
      <p:sp>
        <p:nvSpPr>
          <p:cNvPr id="551" name="Google Shape;551;p4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 – the total number of data points. </a:t>
            </a:r>
            <a:endParaRPr/>
          </a:p>
        </p:txBody>
      </p:sp>
      <p:sp>
        <p:nvSpPr>
          <p:cNvPr id="558" name="Google Shape;558;p46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d122c8cfa5_0_212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d122c8cfa5_0_212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d122c8cfa5_0_212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4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122c8cfa5_0_267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122c8cfa5_0_267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1d122c8cfa5_0_267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d122c8cfa5_0_274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d122c8cfa5_0_274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1d122c8cfa5_0_274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Title Slide" showMasterSp="0">
  <p:cSld name="1_Main Title Slid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52"/>
          <p:cNvSpPr txBox="1"/>
          <p:nvPr>
            <p:ph idx="1" type="body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52"/>
          <p:cNvSpPr txBox="1"/>
          <p:nvPr>
            <p:ph idx="2" type="body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61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Google Shape;58;p62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  <a:defRPr b="1" i="0" sz="36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24" name="Google Shape;24;p54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5" name="Google Shape;25;p54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  <a:defRPr b="1" i="0" sz="44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4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No footer">
  <p:cSld name="Content- No foo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" name="Google Shape;29;p55"/>
          <p:cNvSpPr/>
          <p:nvPr/>
        </p:nvSpPr>
        <p:spPr>
          <a:xfrm>
            <a:off x="0" y="6477000"/>
            <a:ext cx="9144000" cy="39243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55"/>
          <p:cNvSpPr txBox="1"/>
          <p:nvPr/>
        </p:nvSpPr>
        <p:spPr>
          <a:xfrm>
            <a:off x="8610600" y="6583680"/>
            <a:ext cx="533400" cy="27432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5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2 Columns">
  <p:cSld name="Content- 2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6"/>
          <p:cNvSpPr txBox="1"/>
          <p:nvPr>
            <p:ph idx="1" type="body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" name="Google Shape;34;p56"/>
          <p:cNvSpPr txBox="1"/>
          <p:nvPr>
            <p:ph idx="2" type="body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5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">
  <p:cSld name="Quad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/>
          <p:nvPr>
            <p:ph idx="1" type="body"/>
          </p:nvPr>
        </p:nvSpPr>
        <p:spPr>
          <a:xfrm>
            <a:off x="152400" y="914400"/>
            <a:ext cx="4343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" name="Google Shape;38;p57"/>
          <p:cNvSpPr txBox="1"/>
          <p:nvPr>
            <p:ph idx="2" type="body"/>
          </p:nvPr>
        </p:nvSpPr>
        <p:spPr>
          <a:xfrm>
            <a:off x="4648200" y="914400"/>
            <a:ext cx="4267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9" name="Google Shape;39;p57"/>
          <p:cNvSpPr txBox="1"/>
          <p:nvPr>
            <p:ph idx="3" type="body"/>
          </p:nvPr>
        </p:nvSpPr>
        <p:spPr>
          <a:xfrm>
            <a:off x="4648200" y="3886200"/>
            <a:ext cx="426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40" name="Google Shape;40;p57"/>
          <p:cNvCxnSpPr/>
          <p:nvPr/>
        </p:nvCxnSpPr>
        <p:spPr>
          <a:xfrm>
            <a:off x="137160" y="3784948"/>
            <a:ext cx="877824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57"/>
          <p:cNvCxnSpPr/>
          <p:nvPr/>
        </p:nvCxnSpPr>
        <p:spPr>
          <a:xfrm flipH="1" rot="-5400000">
            <a:off x="1783079" y="3703320"/>
            <a:ext cx="5577840" cy="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7"/>
          <p:cNvSpPr txBox="1"/>
          <p:nvPr>
            <p:ph idx="4" type="body"/>
          </p:nvPr>
        </p:nvSpPr>
        <p:spPr>
          <a:xfrm>
            <a:off x="152400" y="3886200"/>
            <a:ext cx="4343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5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Week">
  <p:cSld name="Next Wee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6" name="Google Shape;46;p58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ful Links">
  <p:cSld name="Useful Link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" name="Google Shape;49;p59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Useful Links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Reference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2" name="Google Shape;52;p60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51"/>
          <p:cNvSpPr txBox="1"/>
          <p:nvPr/>
        </p:nvSpPr>
        <p:spPr>
          <a:xfrm>
            <a:off x="8763000" y="6567101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1" lang="en-US" sz="1200" u="none" cap="none" strike="noStrike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1" sz="1200" u="none" cap="none" strike="noStrike">
              <a:solidFill>
                <a:srgbClr val="4140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51"/>
          <p:cNvGrpSpPr/>
          <p:nvPr/>
        </p:nvGrpSpPr>
        <p:grpSpPr>
          <a:xfrm>
            <a:off x="0" y="6553199"/>
            <a:ext cx="8763001" cy="304801"/>
            <a:chOff x="0" y="6553200"/>
            <a:chExt cx="9144001" cy="304801"/>
          </a:xfrm>
        </p:grpSpPr>
        <p:sp>
          <p:nvSpPr>
            <p:cNvPr id="13" name="Google Shape;13;p51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  <a:solidFill>
              <a:srgbClr val="990000"/>
            </a:solidFill>
            <a:ln cap="flat" cmpd="sng" w="9525">
              <a:solidFill>
                <a:srgbClr val="4B4B4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4;p51"/>
            <p:cNvSpPr txBox="1"/>
            <p:nvPr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eorgia"/>
                <a:buNone/>
              </a:pPr>
              <a:r>
                <a:rPr b="1" i="1" lang="en-US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Community Detection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9/9b/Social_Network_Analysis_Visualization.png"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3124200"/>
            <a:ext cx="4267200" cy="3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/>
          <p:nvPr>
            <p:ph type="title"/>
          </p:nvPr>
        </p:nvSpPr>
        <p:spPr>
          <a:xfrm>
            <a:off x="990600" y="1295400"/>
            <a:ext cx="7543800" cy="1295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Community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"/>
          <p:cNvSpPr txBox="1"/>
          <p:nvPr>
            <p:ph idx="1" type="body"/>
          </p:nvPr>
        </p:nvSpPr>
        <p:spPr>
          <a:xfrm>
            <a:off x="381000" y="15240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AI in Society: Bias and Fairness in Data, Networks and Algorithms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200" y="838200"/>
            <a:ext cx="5412801" cy="554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2800"/>
              <a:t>Real-world Implicit Communities</a:t>
            </a:r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152400" y="1310640"/>
            <a:ext cx="3733800" cy="432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Collaboration network between scientists working at the         Santa Fe Institute.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colors indicate high level communities and correspond to research divisions of the institute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Community Detection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What is community detection?</a:t>
            </a:r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457200" y="1066800"/>
            <a:ext cx="86868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process of finding clusters of nodes (‘‘</a:t>
            </a:r>
            <a:r>
              <a:rPr i="1" lang="en-US"/>
              <a:t>communities</a:t>
            </a:r>
            <a:r>
              <a:rPr lang="en-US"/>
              <a:t>’’)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With </a:t>
            </a:r>
            <a:r>
              <a:rPr b="1" lang="en-US">
                <a:solidFill>
                  <a:srgbClr val="FF0000"/>
                </a:solidFill>
              </a:rPr>
              <a:t>Strong</a:t>
            </a:r>
            <a:r>
              <a:rPr lang="en-US"/>
              <a:t> </a:t>
            </a:r>
            <a:r>
              <a:rPr lang="en-US" u="sng"/>
              <a:t>internal</a:t>
            </a:r>
            <a:r>
              <a:rPr lang="en-US"/>
              <a:t> connections and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1923F3"/>
              </a:buClr>
              <a:buSzPct val="100000"/>
              <a:buChar char="–"/>
            </a:pPr>
            <a:r>
              <a:rPr b="1" lang="en-US">
                <a:solidFill>
                  <a:srgbClr val="1923F3"/>
                </a:solidFill>
              </a:rPr>
              <a:t>Weak</a:t>
            </a:r>
            <a:r>
              <a:rPr lang="en-US"/>
              <a:t> connections </a:t>
            </a:r>
            <a:r>
              <a:rPr lang="en-US" u="sng"/>
              <a:t>between different communities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Ideal decomposition of a large graph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Completely disjoint communities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There are no interactions between different communities.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practice,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find community partitions that are maximally decoupled.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Why Detecting Communities is Important?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453465" y="4038600"/>
            <a:ext cx="8237067" cy="187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club members split into two groups (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gray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white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Disagreement between the administrator of the club (node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and the club’s instructor (node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members of one group left to start their own club</a:t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68" y="914400"/>
            <a:ext cx="4804332" cy="2971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 txBox="1"/>
          <p:nvPr/>
        </p:nvSpPr>
        <p:spPr>
          <a:xfrm>
            <a:off x="1447798" y="5623522"/>
            <a:ext cx="6248399" cy="1870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16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D0163"/>
                </a:solidFill>
                <a:latin typeface="Open Sans"/>
                <a:ea typeface="Open Sans"/>
                <a:cs typeface="Open Sans"/>
                <a:sym typeface="Open Sans"/>
              </a:rPr>
              <a:t>The same communities can be found using community detection</a:t>
            </a:r>
            <a:endParaRPr b="0" i="0" sz="2800" u="none" cap="none" strike="noStrike">
              <a:solidFill>
                <a:srgbClr val="0D01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541700" y="1003632"/>
            <a:ext cx="273489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Zachary's karate club</a:t>
            </a:r>
            <a:endParaRPr b="0" i="0" sz="32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550582" y="2410644"/>
            <a:ext cx="257361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Interactions between 34 members of a karate club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over two years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Why Community Detection?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304800" y="1158240"/>
            <a:ext cx="3581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Network Summarization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community can be considered as a summary of the whole network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Easier to visualize  and understand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Preserve Privacy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[</a:t>
            </a:r>
            <a:r>
              <a:rPr lang="en-US" u="sng"/>
              <a:t>Sometimes</a:t>
            </a:r>
            <a:r>
              <a:rPr lang="en-US"/>
              <a:t>] a community can reveal some properties without releasing the individuals’ privacy information.</a:t>
            </a:r>
            <a:endParaRPr/>
          </a:p>
        </p:txBody>
      </p:sp>
      <p:grpSp>
        <p:nvGrpSpPr>
          <p:cNvPr id="177" name="Google Shape;177;p13"/>
          <p:cNvGrpSpPr/>
          <p:nvPr/>
        </p:nvGrpSpPr>
        <p:grpSpPr>
          <a:xfrm>
            <a:off x="3505200" y="2514600"/>
            <a:ext cx="5090733" cy="3556071"/>
            <a:chOff x="2984500" y="1363192"/>
            <a:chExt cx="7745033" cy="5410200"/>
          </a:xfrm>
        </p:grpSpPr>
        <p:pic>
          <p:nvPicPr>
            <p:cNvPr id="178" name="Google Shape;17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4500" y="1363192"/>
              <a:ext cx="6159500" cy="5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13"/>
            <p:cNvSpPr txBox="1"/>
            <p:nvPr/>
          </p:nvSpPr>
          <p:spPr>
            <a:xfrm>
              <a:off x="3056841" y="2379833"/>
              <a:ext cx="14510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AfD (EN)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" name="Google Shape;180;p13"/>
            <p:cNvCxnSpPr/>
            <p:nvPr/>
          </p:nvCxnSpPr>
          <p:spPr>
            <a:xfrm>
              <a:off x="3423287" y="2841498"/>
              <a:ext cx="366447" cy="672654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hlink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" name="Google Shape;181;p13"/>
            <p:cNvSpPr txBox="1"/>
            <p:nvPr/>
          </p:nvSpPr>
          <p:spPr>
            <a:xfrm>
              <a:off x="9144000" y="5673134"/>
              <a:ext cx="14510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AfD (DE)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13"/>
            <p:cNvCxnSpPr>
              <a:stCxn id="181" idx="1"/>
            </p:cNvCxnSpPr>
            <p:nvPr/>
          </p:nvCxnSpPr>
          <p:spPr>
            <a:xfrm rot="10800000">
              <a:off x="7837200" y="5794467"/>
              <a:ext cx="1306800" cy="10950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hlink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" name="Google Shape;183;p13"/>
            <p:cNvSpPr txBox="1"/>
            <p:nvPr/>
          </p:nvSpPr>
          <p:spPr>
            <a:xfrm>
              <a:off x="7560197" y="1496603"/>
              <a:ext cx="2048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General (DE)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3"/>
            <p:cNvCxnSpPr>
              <a:stCxn id="183" idx="1"/>
            </p:cNvCxnSpPr>
            <p:nvPr/>
          </p:nvCxnSpPr>
          <p:spPr>
            <a:xfrm flipH="1">
              <a:off x="6548297" y="1727436"/>
              <a:ext cx="1011900" cy="145050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hlink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5" name="Google Shape;185;p13"/>
            <p:cNvSpPr txBox="1"/>
            <p:nvPr/>
          </p:nvSpPr>
          <p:spPr>
            <a:xfrm>
              <a:off x="9158269" y="2379832"/>
              <a:ext cx="1571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CDU (DE)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" name="Google Shape;186;p13"/>
            <p:cNvCxnSpPr>
              <a:stCxn id="185" idx="2"/>
            </p:cNvCxnSpPr>
            <p:nvPr/>
          </p:nvCxnSpPr>
          <p:spPr>
            <a:xfrm flipH="1">
              <a:off x="8588501" y="2841497"/>
              <a:ext cx="1355400" cy="107880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hlink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Community Detection vs. Clustering</a:t>
            </a:r>
            <a:endParaRPr/>
          </a:p>
        </p:txBody>
      </p:sp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457200" y="1066800"/>
            <a:ext cx="83820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07" r="0" t="-17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Community Detection Algorithms</a:t>
            </a:r>
            <a:endParaRPr/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527" y="1195781"/>
            <a:ext cx="5396946" cy="4466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/>
          <p:nvPr/>
        </p:nvSpPr>
        <p:spPr>
          <a:xfrm>
            <a:off x="381000" y="1195781"/>
            <a:ext cx="2057400" cy="13233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Group Users based on Group attributes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/>
          <p:nvPr/>
        </p:nvSpPr>
        <p:spPr>
          <a:xfrm>
            <a:off x="6096000" y="5156537"/>
            <a:ext cx="1981200" cy="1323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 Users based on 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Member-Based </a:t>
            </a:r>
            <a:br>
              <a:rPr lang="en-US"/>
            </a:br>
            <a:r>
              <a:rPr lang="en-US"/>
              <a:t>Community Detection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Member-Based Community Detection</a:t>
            </a:r>
            <a:endParaRPr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457200" y="1066800"/>
            <a:ext cx="86868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03" r="-137" t="-21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A. Node Degree</a:t>
            </a:r>
            <a:endParaRPr/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457200" y="1066800"/>
            <a:ext cx="5486400" cy="169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Most common subgraph searched for: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Clique</a:t>
            </a:r>
            <a:r>
              <a:rPr lang="en-US"/>
              <a:t>: a maximum complete subgraph in which all nodes inside the subgraph adjacent to each other</a:t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5105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1149914"/>
            <a:ext cx="3368717" cy="105988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>
            <a:off x="460420" y="2514600"/>
            <a:ext cx="472118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communities by searching for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Georgia"/>
              <a:buAutoNum type="arabicPeriod"/>
            </a:pPr>
            <a:r>
              <a:rPr b="1" i="0" lang="en-US" sz="2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The maximum clique</a:t>
            </a: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      </a:t>
            </a:r>
            <a:r>
              <a:rPr b="1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one</a:t>
            </a: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the largest number of vertices,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Georgia"/>
              <a:buAutoNum type="arabicPeriod"/>
            </a:pPr>
            <a:r>
              <a:rPr b="1" i="0" lang="en-US" sz="2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 maximal cliques</a:t>
            </a:r>
            <a:r>
              <a:rPr b="0" i="0" lang="en-US" sz="2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cliques that are not subgraphs of a larger clique; i.e., cannot be further expanded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533400" y="5715000"/>
            <a:ext cx="5162059" cy="578882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Both problems are NP-hard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5105400" y="3060621"/>
            <a:ext cx="3962400" cy="2349579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overcome this, we 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971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eorgia"/>
              <a:buAutoNum type="romanUcPeriod"/>
            </a:pPr>
            <a:r>
              <a:rPr b="0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Brute Force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eorgia"/>
              <a:buAutoNum type="romanUcPeriod"/>
            </a:pPr>
            <a:r>
              <a:rPr b="0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Relax cliques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eorgia"/>
              <a:buAutoNum type="romanUcPeriod"/>
            </a:pPr>
            <a:r>
              <a:rPr b="0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cliques as the core for larger communities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Community</a:t>
            </a:r>
            <a:endParaRPr/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1190625" y="5109518"/>
            <a:ext cx="6762750" cy="1824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 group of individuals with common </a:t>
            </a:r>
            <a:r>
              <a:rPr i="1" lang="en-US" sz="2400"/>
              <a:t>economic</a:t>
            </a:r>
            <a:r>
              <a:rPr lang="en-US" sz="2400"/>
              <a:t>, </a:t>
            </a:r>
            <a:r>
              <a:rPr i="1" lang="en-US" sz="2400"/>
              <a:t>social</a:t>
            </a:r>
            <a:r>
              <a:rPr lang="en-US" sz="2400"/>
              <a:t>, or </a:t>
            </a:r>
            <a:r>
              <a:rPr i="1" lang="en-US" sz="2400"/>
              <a:t>political</a:t>
            </a:r>
            <a:r>
              <a:rPr lang="en-US" sz="2400"/>
              <a:t> interests or characteristics, often living in </a:t>
            </a:r>
            <a:r>
              <a:rPr i="1" lang="en-US" sz="2400"/>
              <a:t>relative proximity</a:t>
            </a:r>
            <a:r>
              <a:rPr lang="en-US" sz="2400"/>
              <a:t>.</a:t>
            </a:r>
            <a:endParaRPr/>
          </a:p>
        </p:txBody>
      </p:sp>
      <p:pic>
        <p:nvPicPr>
          <p:cNvPr descr="http://www.cornucopiacommunity.org/images/bung_community.jpg"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625" y="1102196"/>
            <a:ext cx="6762750" cy="29813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77" name="Google Shape;77;p2"/>
          <p:cNvSpPr/>
          <p:nvPr/>
        </p:nvSpPr>
        <p:spPr>
          <a:xfrm>
            <a:off x="1952857" y="4352836"/>
            <a:ext cx="5275355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i="0" lang="en-US" sz="33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real-world</a:t>
            </a:r>
            <a:r>
              <a:rPr b="1" i="0" lang="en-US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community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I. Brute-Force Method</a:t>
            </a:r>
            <a:endParaRPr/>
          </a:p>
        </p:txBody>
      </p:sp>
      <p:sp>
        <p:nvSpPr>
          <p:cNvPr id="229" name="Google Shape;229;p19"/>
          <p:cNvSpPr txBox="1"/>
          <p:nvPr>
            <p:ph idx="1" type="body"/>
          </p:nvPr>
        </p:nvSpPr>
        <p:spPr>
          <a:xfrm>
            <a:off x="457200" y="1143000"/>
            <a:ext cx="2667000" cy="342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108" r="-7074" t="-39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457200" y="4724400"/>
            <a:ext cx="7984430" cy="15696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67" l="-1143" r="0" t="-31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6600" y="1143000"/>
            <a:ext cx="5715000" cy="306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II. Relaxing Cliques</a:t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457200" y="1066800"/>
            <a:ext cx="8610600" cy="35383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76" l="-1060" r="0" t="-36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5145" y="1677924"/>
            <a:ext cx="3394710" cy="3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800600"/>
            <a:ext cx="6896100" cy="1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/>
          <p:nvPr/>
        </p:nvSpPr>
        <p:spPr>
          <a:xfrm>
            <a:off x="3200400" y="6172200"/>
            <a:ext cx="3124200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996" l="-1556" r="0" t="-99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III. Using Cliques as a seed of a Community</a:t>
            </a:r>
            <a:endParaRPr/>
          </a:p>
        </p:txBody>
      </p:sp>
      <p:sp>
        <p:nvSpPr>
          <p:cNvPr id="246" name="Google Shape;246;p2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78" r="0" t="-19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Clique Percolation Method: Example</a:t>
            </a:r>
            <a:endParaRPr/>
          </a:p>
        </p:txBody>
      </p:sp>
      <p:pic>
        <p:nvPicPr>
          <p:cNvPr id="252" name="Google Shape;25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7015" l="0" r="0" t="0"/>
          <a:stretch/>
        </p:blipFill>
        <p:spPr>
          <a:xfrm>
            <a:off x="304800" y="1358310"/>
            <a:ext cx="4321394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5334000" y="1340584"/>
            <a:ext cx="3265396" cy="16312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593" l="0" r="0" t="-22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1090984" y="4086761"/>
            <a:ext cx="2457789" cy="13234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668" l="-742" r="0" t="-22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4863403" y="2035216"/>
            <a:ext cx="470597" cy="2591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6">
            <a:alphaModFix/>
          </a:blip>
          <a:srcRect b="0" l="0" r="0" t="42503"/>
          <a:stretch/>
        </p:blipFill>
        <p:spPr>
          <a:xfrm>
            <a:off x="4913934" y="3491392"/>
            <a:ext cx="4153866" cy="293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 rot="10800000">
            <a:off x="4114801" y="4495800"/>
            <a:ext cx="470597" cy="2591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2"/>
          <p:cNvSpPr/>
          <p:nvPr/>
        </p:nvSpPr>
        <p:spPr>
          <a:xfrm rot="5400000">
            <a:off x="6752282" y="3216521"/>
            <a:ext cx="470597" cy="2591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B. Node Reachability</a:t>
            </a:r>
            <a:endParaRPr/>
          </a:p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457200" y="1066800"/>
            <a:ext cx="49530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The two extremes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Nodes are assumed to be in the same community 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/>
              <a:t>If there is a path between them (regardless of the distance) or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AutoNum type="arabicPeriod"/>
            </a:pPr>
            <a:r>
              <a:rPr lang="en-US"/>
              <a:t>They are so close as to be immediate neighbors.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5415566" y="2514600"/>
            <a:ext cx="33474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3F3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How? Find using BFS/DFS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5410200" y="3661231"/>
            <a:ext cx="33474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3F3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How? Finding Cliques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5410200" y="2968580"/>
            <a:ext cx="33474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b="1" i="0" lang="en-US" sz="2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: most nodes are in one community (giant component)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5410200" y="4032160"/>
            <a:ext cx="358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b="1" i="0" lang="en-US" sz="15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: Cliques are challenging to find and are rarely observed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428759" y="5257800"/>
            <a:ext cx="8105642" cy="1200329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find communities that are in between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cliques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connected components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terms of connectivity and have small shortest paths between their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C. Node Similarity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457200" y="1066800"/>
            <a:ext cx="86868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29" r="0" t="-19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76" name="Google Shape;276;p24"/>
          <p:cNvSpPr txBox="1"/>
          <p:nvPr/>
        </p:nvSpPr>
        <p:spPr>
          <a:xfrm>
            <a:off x="2334296" y="4953000"/>
            <a:ext cx="3352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Nodes 1 and 3 are structurally equivalent,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are nodes 5 and 7.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4209701"/>
            <a:ext cx="1681481" cy="209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Node Similarity (Structural Equivalence)</a:t>
            </a:r>
            <a:endParaRPr/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193119" y="1066800"/>
            <a:ext cx="8493681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Jaccard Similarity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Cosine similarity</a:t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992" y="1505712"/>
            <a:ext cx="4869180" cy="60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772" y="2545842"/>
            <a:ext cx="5024628" cy="71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0" l="0" r="65833" t="0"/>
          <a:stretch/>
        </p:blipFill>
        <p:spPr>
          <a:xfrm>
            <a:off x="209717" y="4030980"/>
            <a:ext cx="3124200" cy="15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416" y="4030775"/>
            <a:ext cx="5773959" cy="1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Group-Based</a:t>
            </a:r>
            <a:br>
              <a:rPr lang="en-US"/>
            </a:br>
            <a:r>
              <a:rPr lang="en-US"/>
              <a:t>Community Detection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Group-Based Community Detection</a:t>
            </a:r>
            <a:endParaRPr/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457200" y="1066800"/>
            <a:ext cx="83820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5" r="-300" t="-14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I. Balanced Communities</a:t>
            </a:r>
            <a:endParaRPr/>
          </a:p>
        </p:txBody>
      </p:sp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457200" y="1066800"/>
            <a:ext cx="86868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Community detection can be thought of </a:t>
            </a:r>
            <a:r>
              <a:rPr i="1" lang="en-US"/>
              <a:t>graph clustering</a:t>
            </a:r>
            <a:endParaRPr/>
          </a:p>
          <a:p>
            <a:pPr indent="-21844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Graph clustering:</a:t>
            </a:r>
            <a:r>
              <a:rPr lang="en-US"/>
              <a:t> we cut the graph into several partitions and assume these partitions represent communities</a:t>
            </a:r>
            <a:endParaRPr/>
          </a:p>
          <a:p>
            <a:pPr indent="-21844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Cut</a:t>
            </a:r>
            <a:r>
              <a:rPr lang="en-US"/>
              <a:t>: partitioning (</a:t>
            </a:r>
            <a:r>
              <a:rPr i="1" lang="en-US"/>
              <a:t>cut</a:t>
            </a:r>
            <a:r>
              <a:rPr lang="en-US"/>
              <a:t>) of the graph into two (or more) sets (</a:t>
            </a:r>
            <a:r>
              <a:rPr i="1" lang="en-US"/>
              <a:t>cutsets</a:t>
            </a:r>
            <a:r>
              <a:rPr lang="en-US"/>
              <a:t>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/>
              <a:t>The size of the cut</a:t>
            </a:r>
            <a:r>
              <a:rPr lang="en-US"/>
              <a:t> is the number of edges that are being cut</a:t>
            </a:r>
            <a:endParaRPr/>
          </a:p>
          <a:p>
            <a:pPr indent="-179069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Minimum cut (min-cut) problem</a:t>
            </a:r>
            <a:r>
              <a:rPr lang="en-US"/>
              <a:t>: find a graph partition such that the number of edges between the two sets is minimized</a:t>
            </a:r>
            <a:endParaRPr/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4250150"/>
            <a:ext cx="3733800" cy="164000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0" y="60314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Min-cut often returns an imbalanced partition, with one set being a singleton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5257800" y="4027714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Min-cut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>
            <a:off x="5943600" y="4338018"/>
            <a:ext cx="76200" cy="21693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Why analyze communities?</a:t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3211626" y="1043940"/>
            <a:ext cx="6541974" cy="1623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Analyzing communities helps better understand users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Users form groups based on their interests</a:t>
            </a:r>
            <a:endParaRPr/>
          </a:p>
        </p:txBody>
      </p:sp>
      <p:pic>
        <p:nvPicPr>
          <p:cNvPr descr="http://americainformed.org/wp-content/uploads/2014/11/political-symbols-democrat-republican-o.png"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67200"/>
            <a:ext cx="3042204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areerconfidential.com/wp-content/uploads/2012/10/Networking.jpg"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990600"/>
            <a:ext cx="2438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/>
          <p:nvPr/>
        </p:nvSpPr>
        <p:spPr>
          <a:xfrm>
            <a:off x="152400" y="2819400"/>
            <a:ext cx="484440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Groups provide a clear global view of user interactions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find polarization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3276600" y="4068831"/>
            <a:ext cx="5950226" cy="1722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 behaviors are only observable in a group setting and not on an individual level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 republican can </a:t>
            </a:r>
            <a:r>
              <a:rPr b="1" i="0" lang="en-US" sz="20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agree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with some democrats, but their parties can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disagree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allthingsgraphed.com/public/images/political-blogs-2004/left-right.png" id="89" name="Google Shape;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2288958"/>
            <a:ext cx="4419600" cy="220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Ratio Cut and Normalized Cut</a:t>
            </a:r>
            <a:endParaRPr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457200" y="1066800"/>
            <a:ext cx="8229600" cy="525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1" r="0" t="-19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261" y="2775966"/>
            <a:ext cx="5580126" cy="61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139" y="3505200"/>
            <a:ext cx="6556248" cy="67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Ratio Cut &amp; Normalized Cut: Example</a:t>
            </a:r>
            <a:endParaRPr/>
          </a:p>
        </p:txBody>
      </p:sp>
      <p:sp>
        <p:nvSpPr>
          <p:cNvPr id="325" name="Google Shape;325;p30"/>
          <p:cNvSpPr txBox="1"/>
          <p:nvPr/>
        </p:nvSpPr>
        <p:spPr>
          <a:xfrm>
            <a:off x="126491" y="3333690"/>
            <a:ext cx="13548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For Cut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126491" y="464362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For Cut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6200" y="5967300"/>
            <a:ext cx="8911927" cy="461665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Both ratio cut and normalized cut prefer a balanced partition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1" y="990599"/>
            <a:ext cx="1905000" cy="2371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0"/>
          <p:cNvCxnSpPr/>
          <p:nvPr/>
        </p:nvCxnSpPr>
        <p:spPr>
          <a:xfrm rot="10800000">
            <a:off x="4901385" y="2381310"/>
            <a:ext cx="0" cy="980706"/>
          </a:xfrm>
          <a:prstGeom prst="straightConnector1">
            <a:avLst/>
          </a:prstGeom>
          <a:noFill/>
          <a:ln cap="flat" cmpd="sng" w="57150">
            <a:solidFill>
              <a:srgbClr val="1923F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30" name="Google Shape;330;p30"/>
          <p:cNvCxnSpPr>
            <a:endCxn id="328" idx="1"/>
          </p:cNvCxnSpPr>
          <p:nvPr/>
        </p:nvCxnSpPr>
        <p:spPr>
          <a:xfrm rot="10800000">
            <a:off x="3429001" y="2176308"/>
            <a:ext cx="13098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31" name="Google Shape;331;p30"/>
          <p:cNvSpPr txBox="1"/>
          <p:nvPr/>
        </p:nvSpPr>
        <p:spPr>
          <a:xfrm>
            <a:off x="4829478" y="3124200"/>
            <a:ext cx="4283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3000678" y="1981200"/>
            <a:ext cx="425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71539"/>
            <a:ext cx="9144000" cy="225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II. Modular Communities</a:t>
            </a:r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152400" y="1066800"/>
            <a:ext cx="8991600" cy="381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18" r="-473" t="-14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4">
            <a:alphaModFix/>
          </a:blip>
          <a:srcRect b="0" l="73018" r="0" t="0"/>
          <a:stretch/>
        </p:blipFill>
        <p:spPr>
          <a:xfrm>
            <a:off x="4170045" y="4495800"/>
            <a:ext cx="803910" cy="98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Modularity and Modularity Maximization</a:t>
            </a:r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Given a degree distribution, we know the expected number of edges between any pairs of vertices 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assume that real-world networks should be far from random. Therefore, the more distant they are from this randomly generated network, the more structural they are.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Modularity defines this distance and modularity maximization tries to maximize this distance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Normalized Modularity</a:t>
            </a:r>
            <a:endParaRPr/>
          </a:p>
        </p:txBody>
      </p:sp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152399" y="1143000"/>
            <a:ext cx="8458200" cy="68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9" r="-297" t="-7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152399" y="2453921"/>
            <a:ext cx="5167313" cy="9658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818" l="-2356" r="0" t="-6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6252" y="2332885"/>
            <a:ext cx="2347912" cy="12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/>
          <p:nvPr/>
        </p:nvSpPr>
        <p:spPr>
          <a:xfrm>
            <a:off x="152399" y="3953560"/>
            <a:ext cx="5334000" cy="9541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303" l="-2282" r="0" t="-704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6252" y="3962400"/>
            <a:ext cx="2362201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36252" y="5562600"/>
            <a:ext cx="3102948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/>
          <p:nvPr/>
        </p:nvSpPr>
        <p:spPr>
          <a:xfrm>
            <a:off x="152399" y="5478496"/>
            <a:ext cx="5500688" cy="105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b="0" i="0" lang="en-US" sz="259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normalized version of this distance is defined as </a:t>
            </a:r>
            <a:r>
              <a:rPr b="0" i="0" lang="en-US" sz="259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Modularity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d122c8cfa5_0_11"/>
          <p:cNvSpPr txBox="1"/>
          <p:nvPr>
            <p:ph type="title"/>
          </p:nvPr>
        </p:nvSpPr>
        <p:spPr>
          <a:xfrm>
            <a:off x="0" y="0"/>
            <a:ext cx="89154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Recall: </a:t>
            </a:r>
            <a:br>
              <a:rPr lang="en-US"/>
            </a:br>
            <a:r>
              <a:rPr lang="en-US"/>
              <a:t>Measuring Assortativity for </a:t>
            </a:r>
            <a:r>
              <a:rPr lang="en-US">
                <a:solidFill>
                  <a:srgbClr val="FFFF00"/>
                </a:solidFill>
              </a:rPr>
              <a:t>Nominal</a:t>
            </a:r>
            <a:r>
              <a:rPr lang="en-US"/>
              <a:t> Attributes</a:t>
            </a:r>
            <a:endParaRPr/>
          </a:p>
        </p:txBody>
      </p:sp>
      <p:sp>
        <p:nvSpPr>
          <p:cNvPr id="364" name="Google Shape;364;g1d122c8cfa5_0_11"/>
          <p:cNvSpPr txBox="1"/>
          <p:nvPr>
            <p:ph idx="1" type="body"/>
          </p:nvPr>
        </p:nvSpPr>
        <p:spPr>
          <a:xfrm>
            <a:off x="0" y="1005840"/>
            <a:ext cx="89154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Assume </a:t>
            </a:r>
            <a:r>
              <a:rPr b="1" lang="en-US"/>
              <a:t>nominal</a:t>
            </a:r>
            <a:r>
              <a:rPr lang="en-US"/>
              <a:t> attributes are assigned to nodes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Example: race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Edges between nodes of the same type can be used to measure assortativity of the network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Same type = nodes that share an attribute value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Node attributes could be nationality, race, sex, etc. 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5" name="Google Shape;365;g1d122c8cfa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419600"/>
            <a:ext cx="6858000" cy="1061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g1d122c8cfa5_0_11"/>
          <p:cNvGrpSpPr/>
          <p:nvPr/>
        </p:nvGrpSpPr>
        <p:grpSpPr>
          <a:xfrm>
            <a:off x="1391115" y="5105400"/>
            <a:ext cx="3404700" cy="750300"/>
            <a:chOff x="1391115" y="5105400"/>
            <a:chExt cx="3404700" cy="750300"/>
          </a:xfrm>
        </p:grpSpPr>
        <p:sp>
          <p:nvSpPr>
            <p:cNvPr id="367" name="Google Shape;367;g1d122c8cfa5_0_11"/>
            <p:cNvSpPr/>
            <p:nvPr/>
          </p:nvSpPr>
          <p:spPr>
            <a:xfrm>
              <a:off x="1391115" y="5486400"/>
              <a:ext cx="3404700" cy="36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4588" l="0" r="0" t="-819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eorgia"/>
                  <a:ea typeface="Georgia"/>
                  <a:cs typeface="Georgia"/>
                  <a:sym typeface="Georgia"/>
                </a:rPr>
                <a:t> </a:t>
              </a:r>
              <a:endParaRPr/>
            </a:p>
          </p:txBody>
        </p:sp>
        <p:cxnSp>
          <p:nvCxnSpPr>
            <p:cNvPr id="368" name="Google Shape;368;g1d122c8cfa5_0_11"/>
            <p:cNvCxnSpPr>
              <a:stCxn id="367" idx="0"/>
            </p:cNvCxnSpPr>
            <p:nvPr/>
          </p:nvCxnSpPr>
          <p:spPr>
            <a:xfrm rot="10800000">
              <a:off x="3072765" y="5105400"/>
              <a:ext cx="20700" cy="3810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369" name="Google Shape;369;g1d122c8cfa5_0_11"/>
          <p:cNvGrpSpPr/>
          <p:nvPr/>
        </p:nvGrpSpPr>
        <p:grpSpPr>
          <a:xfrm>
            <a:off x="4421933" y="5486400"/>
            <a:ext cx="4417267" cy="1055100"/>
            <a:chOff x="4421933" y="5486400"/>
            <a:chExt cx="4417267" cy="1055100"/>
          </a:xfrm>
        </p:grpSpPr>
        <p:pic>
          <p:nvPicPr>
            <p:cNvPr id="370" name="Google Shape;370;g1d122c8cfa5_0_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91275" y="5486400"/>
              <a:ext cx="2447925" cy="64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g1d122c8cfa5_0_11"/>
            <p:cNvSpPr/>
            <p:nvPr/>
          </p:nvSpPr>
          <p:spPr>
            <a:xfrm>
              <a:off x="4421933" y="6172200"/>
              <a:ext cx="296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Kronecker delta</a:t>
              </a:r>
              <a:r>
                <a:rPr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function</a:t>
              </a:r>
              <a:endParaRPr/>
            </a:p>
          </p:txBody>
        </p:sp>
        <p:cxnSp>
          <p:nvCxnSpPr>
            <p:cNvPr id="372" name="Google Shape;372;g1d122c8cfa5_0_11"/>
            <p:cNvCxnSpPr>
              <a:stCxn id="371" idx="0"/>
            </p:cNvCxnSpPr>
            <p:nvPr/>
          </p:nvCxnSpPr>
          <p:spPr>
            <a:xfrm flipH="1" rot="10800000">
              <a:off x="5906633" y="5833800"/>
              <a:ext cx="373800" cy="3384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122c8cfa5_0_24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 </a:t>
            </a:r>
            <a:r>
              <a:rPr lang="en-US">
                <a:solidFill>
                  <a:srgbClr val="FFFF00"/>
                </a:solidFill>
              </a:rPr>
              <a:t>Significance</a:t>
            </a:r>
            <a:endParaRPr/>
          </a:p>
        </p:txBody>
      </p:sp>
      <p:sp>
        <p:nvSpPr>
          <p:cNvPr id="378" name="Google Shape;378;g1d122c8cfa5_0_24"/>
          <p:cNvSpPr txBox="1"/>
          <p:nvPr>
            <p:ph idx="1" type="body"/>
          </p:nvPr>
        </p:nvSpPr>
        <p:spPr>
          <a:xfrm>
            <a:off x="0" y="1066800"/>
            <a:ext cx="89916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Assortativity significance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difference between </a:t>
            </a:r>
            <a:r>
              <a:rPr b="1" lang="en-US" u="sng"/>
              <a:t>measured assortativity </a:t>
            </a:r>
            <a:r>
              <a:rPr lang="en-US"/>
              <a:t>and </a:t>
            </a:r>
            <a:r>
              <a:rPr b="1" lang="en-US" u="sng"/>
              <a:t>expected assortativity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higher this difference, the more significant the assortativity observed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Example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a school, 50% of the population is </a:t>
            </a:r>
            <a:r>
              <a:rPr b="1" lang="en-US"/>
              <a:t>white</a:t>
            </a:r>
            <a:r>
              <a:rPr lang="en-US"/>
              <a:t> and the other 50% is </a:t>
            </a:r>
            <a:r>
              <a:rPr b="1" lang="en-US"/>
              <a:t>hispanic</a:t>
            </a:r>
            <a:r>
              <a:rPr lang="en-US"/>
              <a:t>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>
                <a:solidFill>
                  <a:srgbClr val="FF0000"/>
                </a:solidFill>
              </a:rPr>
              <a:t>We expect 50% of the connections to be between members of different races</a:t>
            </a:r>
            <a:r>
              <a:rPr lang="en-US"/>
              <a:t>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If all connections are between members of different races, then we have a significant finding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122c8cfa5_0_29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 </a:t>
            </a:r>
            <a:r>
              <a:rPr lang="en-US">
                <a:solidFill>
                  <a:srgbClr val="FFFF00"/>
                </a:solidFill>
              </a:rPr>
              <a:t>Significance</a:t>
            </a:r>
            <a:endParaRPr/>
          </a:p>
        </p:txBody>
      </p:sp>
      <p:pic>
        <p:nvPicPr>
          <p:cNvPr id="385" name="Google Shape;385;g1d122c8cfa5_0_29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9417" y="2514600"/>
            <a:ext cx="9070519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d122c8cfa5_0_29"/>
          <p:cNvSpPr/>
          <p:nvPr/>
        </p:nvSpPr>
        <p:spPr>
          <a:xfrm>
            <a:off x="0" y="5257800"/>
            <a:ext cx="904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</a:t>
            </a:r>
            <a:r>
              <a:rPr b="1" lang="en-US" sz="3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modularity</a:t>
            </a:r>
            <a:endParaRPr/>
          </a:p>
        </p:txBody>
      </p:sp>
      <p:grpSp>
        <p:nvGrpSpPr>
          <p:cNvPr id="387" name="Google Shape;387;g1d122c8cfa5_0_29"/>
          <p:cNvGrpSpPr/>
          <p:nvPr/>
        </p:nvGrpSpPr>
        <p:grpSpPr>
          <a:xfrm>
            <a:off x="1219200" y="1295400"/>
            <a:ext cx="3657600" cy="2450100"/>
            <a:chOff x="1219200" y="1295400"/>
            <a:chExt cx="3657600" cy="2450100"/>
          </a:xfrm>
        </p:grpSpPr>
        <p:sp>
          <p:nvSpPr>
            <p:cNvPr id="388" name="Google Shape;388;g1d122c8cfa5_0_29"/>
            <p:cNvSpPr/>
            <p:nvPr/>
          </p:nvSpPr>
          <p:spPr>
            <a:xfrm>
              <a:off x="1811055" y="1295400"/>
              <a:ext cx="156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Assortativity </a:t>
              </a:r>
              <a:endParaRPr/>
            </a:p>
          </p:txBody>
        </p:sp>
        <p:cxnSp>
          <p:nvCxnSpPr>
            <p:cNvPr id="389" name="Google Shape;389;g1d122c8cfa5_0_29"/>
            <p:cNvCxnSpPr>
              <a:stCxn id="388" idx="2"/>
            </p:cNvCxnSpPr>
            <p:nvPr/>
          </p:nvCxnSpPr>
          <p:spPr>
            <a:xfrm flipH="1">
              <a:off x="2590755" y="1664700"/>
              <a:ext cx="3600" cy="9261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90" name="Google Shape;390;g1d122c8cfa5_0_29"/>
            <p:cNvSpPr/>
            <p:nvPr/>
          </p:nvSpPr>
          <p:spPr>
            <a:xfrm>
              <a:off x="1219200" y="2590800"/>
              <a:ext cx="3657600" cy="11547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1" name="Google Shape;391;g1d122c8cfa5_0_29"/>
          <p:cNvGrpSpPr/>
          <p:nvPr/>
        </p:nvGrpSpPr>
        <p:grpSpPr>
          <a:xfrm>
            <a:off x="4419600" y="1295400"/>
            <a:ext cx="4700400" cy="2476532"/>
            <a:chOff x="4419600" y="1295400"/>
            <a:chExt cx="4700400" cy="2476532"/>
          </a:xfrm>
        </p:grpSpPr>
        <p:sp>
          <p:nvSpPr>
            <p:cNvPr id="392" name="Google Shape;392;g1d122c8cfa5_0_29"/>
            <p:cNvSpPr/>
            <p:nvPr/>
          </p:nvSpPr>
          <p:spPr>
            <a:xfrm>
              <a:off x="4419600" y="1295400"/>
              <a:ext cx="457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Expected assortativity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(according to configuration model)</a:t>
              </a:r>
              <a:endParaRPr/>
            </a:p>
          </p:txBody>
        </p:sp>
        <p:cxnSp>
          <p:nvCxnSpPr>
            <p:cNvPr id="393" name="Google Shape;393;g1d122c8cfa5_0_29"/>
            <p:cNvCxnSpPr>
              <a:stCxn id="392" idx="2"/>
            </p:cNvCxnSpPr>
            <p:nvPr/>
          </p:nvCxnSpPr>
          <p:spPr>
            <a:xfrm>
              <a:off x="6705600" y="1941600"/>
              <a:ext cx="0" cy="6756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94" name="Google Shape;394;g1d122c8cfa5_0_29"/>
            <p:cNvSpPr/>
            <p:nvPr/>
          </p:nvSpPr>
          <p:spPr>
            <a:xfrm>
              <a:off x="5257800" y="2617232"/>
              <a:ext cx="3862200" cy="11547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122c8cfa5_0_219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Intuition: maximizing Q is hard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Imagine communities as dense subgraph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Simplest dense subgraph: all-to-all (cliques)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is NP-hard</a:t>
            </a:r>
            <a:endParaRPr/>
          </a:p>
        </p:txBody>
      </p:sp>
      <p:sp>
        <p:nvSpPr>
          <p:cNvPr id="401" name="Google Shape;401;g1d122c8cfa5_0_219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maximize modularity?</a:t>
            </a:r>
            <a:endParaRPr/>
          </a:p>
        </p:txBody>
      </p:sp>
      <p:pic>
        <p:nvPicPr>
          <p:cNvPr id="402" name="Google Shape;402;g1d122c8cfa5_0_219"/>
          <p:cNvPicPr preferRelativeResize="0"/>
          <p:nvPr/>
        </p:nvPicPr>
        <p:blipFill rotWithShape="1">
          <a:blip r:embed="rId3">
            <a:alphaModFix/>
          </a:blip>
          <a:srcRect b="0" l="0" r="0" t="82168"/>
          <a:stretch/>
        </p:blipFill>
        <p:spPr>
          <a:xfrm>
            <a:off x="186512" y="3499079"/>
            <a:ext cx="8770976" cy="15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d122c8cfa5_0_219"/>
          <p:cNvSpPr txBox="1"/>
          <p:nvPr/>
        </p:nvSpPr>
        <p:spPr>
          <a:xfrm>
            <a:off x="720000" y="3679325"/>
            <a:ext cx="7966800" cy="1185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0000"/>
                </a:solidFill>
              </a:rPr>
              <a:t>NP-</a:t>
            </a:r>
            <a:r>
              <a:rPr lang="en-US" sz="6500">
                <a:solidFill>
                  <a:srgbClr val="FF0000"/>
                </a:solidFill>
              </a:rPr>
              <a:t>Complete</a:t>
            </a:r>
            <a:endParaRPr sz="6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122c8cfa5_0_232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What about a quasi-complete subgraph? i.e., almost-all-to-all subgraph?</a:t>
            </a:r>
            <a:endParaRPr/>
          </a:p>
        </p:txBody>
      </p:sp>
      <p:sp>
        <p:nvSpPr>
          <p:cNvPr id="410" name="Google Shape;410;g1d122c8cfa5_0_23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Simplifying the problem</a:t>
            </a:r>
            <a:endParaRPr/>
          </a:p>
        </p:txBody>
      </p:sp>
      <p:pic>
        <p:nvPicPr>
          <p:cNvPr id="411" name="Google Shape;411;g1d122c8cfa5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525" y="2245525"/>
            <a:ext cx="2570575" cy="41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d122c8cfa5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3428997"/>
            <a:ext cx="2154375" cy="2381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g1d122c8cfa5_0_232"/>
          <p:cNvSpPr txBox="1"/>
          <p:nvPr/>
        </p:nvSpPr>
        <p:spPr>
          <a:xfrm>
            <a:off x="720000" y="3566550"/>
            <a:ext cx="7966800" cy="1185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0000"/>
                </a:solidFill>
              </a:rPr>
              <a:t>NP-Complete</a:t>
            </a:r>
            <a:endParaRPr sz="65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122c8cfa5_0_243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Graph partitioning is also seen in</a:t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Parallel computing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E.g., linear algebra - want to avoid communication between GPU or CPU cores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Circuit partitioning/layout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Serial algorithms (including differential equations)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d122c8cfa5_0_243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to computer science as well</a:t>
            </a:r>
            <a:endParaRPr/>
          </a:p>
        </p:txBody>
      </p:sp>
      <p:sp>
        <p:nvSpPr>
          <p:cNvPr id="97" name="Google Shape;97;g1d122c8cfa5_0_243"/>
          <p:cNvSpPr txBox="1"/>
          <p:nvPr/>
        </p:nvSpPr>
        <p:spPr>
          <a:xfrm>
            <a:off x="277100" y="6072900"/>
            <a:ext cx="89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Fortunato, 2009</a:t>
            </a:r>
            <a:endParaRPr/>
          </a:p>
        </p:txBody>
      </p:sp>
      <p:pic>
        <p:nvPicPr>
          <p:cNvPr id="98" name="Google Shape;98;g1d122c8cfa5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601" y="3706100"/>
            <a:ext cx="3187810" cy="25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d122c8cfa5_0_161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d122c8cfa5_0_161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communities have similar modularity</a:t>
            </a:r>
            <a:endParaRPr/>
          </a:p>
        </p:txBody>
      </p:sp>
      <p:pic>
        <p:nvPicPr>
          <p:cNvPr id="421" name="Google Shape;421;g1d122c8cfa5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26" y="1066800"/>
            <a:ext cx="6438434" cy="53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Modularity Optimization</a:t>
            </a:r>
            <a:endParaRPr/>
          </a:p>
        </p:txBody>
      </p:sp>
      <p:sp>
        <p:nvSpPr>
          <p:cNvPr id="427" name="Google Shape;427;p37"/>
          <p:cNvSpPr txBox="1"/>
          <p:nvPr>
            <p:ph idx="1" type="body"/>
          </p:nvPr>
        </p:nvSpPr>
        <p:spPr>
          <a:xfrm>
            <a:off x="457200" y="1066800"/>
            <a:ext cx="84327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Assume greedy algorithm is good enough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Louvain Method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 greedy modularity optimization method for community detection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Invented when all authors affiliated with      </a:t>
            </a:r>
            <a:r>
              <a:rPr b="1" i="1" lang="en-US">
                <a:solidFill>
                  <a:srgbClr val="FF0000"/>
                </a:solidFill>
              </a:rPr>
              <a:t>Université catholique de Louvain (UCL)</a:t>
            </a:r>
            <a:endParaRPr/>
          </a:p>
        </p:txBody>
      </p:sp>
      <p:pic>
        <p:nvPicPr>
          <p:cNvPr descr="Sedesucl.jpg" id="428" name="Google Shape;4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076" y="3494250"/>
            <a:ext cx="2051848" cy="289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108248"/>
            <a:ext cx="6493660" cy="386241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Louvain Method</a:t>
            </a:r>
            <a:endParaRPr/>
          </a:p>
        </p:txBody>
      </p:sp>
      <p:sp>
        <p:nvSpPr>
          <p:cNvPr id="435" name="Google Shape;435;p38"/>
          <p:cNvSpPr txBox="1"/>
          <p:nvPr>
            <p:ph idx="1" type="body"/>
          </p:nvPr>
        </p:nvSpPr>
        <p:spPr>
          <a:xfrm>
            <a:off x="3962400" y="1905000"/>
            <a:ext cx="5029200" cy="1227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algorithm has multiple passes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Each pass has </a:t>
            </a:r>
            <a:r>
              <a:rPr b="1" lang="en-US">
                <a:solidFill>
                  <a:srgbClr val="FF0000"/>
                </a:solidFill>
              </a:rPr>
              <a:t>two</a:t>
            </a:r>
            <a:r>
              <a:rPr lang="en-US"/>
              <a:t> </a:t>
            </a:r>
            <a:r>
              <a:rPr b="1" lang="en-US">
                <a:solidFill>
                  <a:srgbClr val="FF0000"/>
                </a:solidFill>
              </a:rPr>
              <a:t>phases</a:t>
            </a:r>
            <a:r>
              <a:rPr lang="en-US"/>
              <a:t> </a:t>
            </a:r>
            <a:endParaRPr/>
          </a:p>
          <a:p>
            <a:pPr indent="-457200" lvl="2" marL="137160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/>
              <a:t>Modularity Optimization</a:t>
            </a:r>
            <a:endParaRPr/>
          </a:p>
          <a:p>
            <a:pPr indent="-457200" lvl="2" marL="137160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/>
              <a:t>Community Aggregation</a:t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215153" y="5638800"/>
            <a:ext cx="9044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Blondel, Vincent D., Jean-Loup Guillaume, Renaud Lambiotte, and Etienne Lefebvre. "Fast unfolding of communities in large networks." Journal of statistical mechanics: theory and experiment 2008, no. 10 (2008): P10008.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Louvain Method</a:t>
            </a:r>
            <a:endParaRPr/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457200" y="1066800"/>
            <a:ext cx="8610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71" r="0" t="-24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Important Points about Phase I</a:t>
            </a:r>
            <a:endParaRPr/>
          </a:p>
        </p:txBody>
      </p:sp>
      <p:sp>
        <p:nvSpPr>
          <p:cNvPr id="448" name="Google Shape;448;p4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point can be considered multiple times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Local Minima of modularity maximization is achieved in phase I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Phase I is order dependent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modularity achieved is more or less stable and is less dependent on the initial order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computation time depends on the initial order.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Louvain Method</a:t>
            </a:r>
            <a:endParaRPr/>
          </a:p>
        </p:txBody>
      </p:sp>
      <p:sp>
        <p:nvSpPr>
          <p:cNvPr id="454" name="Google Shape;454;p4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96" r="0" t="-14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122c8cfa5_0_297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d122c8cfa5_0_297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</a:t>
            </a:r>
            <a:endParaRPr/>
          </a:p>
        </p:txBody>
      </p:sp>
      <p:pic>
        <p:nvPicPr>
          <p:cNvPr id="462" name="Google Shape;462;g1d122c8cfa5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6794"/>
            <a:ext cx="9143998" cy="45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d122c8cfa5_0_341"/>
          <p:cNvSpPr txBox="1"/>
          <p:nvPr>
            <p:ph idx="1" type="body"/>
          </p:nvPr>
        </p:nvSpPr>
        <p:spPr>
          <a:xfrm>
            <a:off x="207825" y="4738975"/>
            <a:ext cx="8705400" cy="16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93065" lvl="0" marL="457200" rtl="0" algn="l"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Within clusters, everyone comes from same ancestor (share long DNA segment)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Clusters </a:t>
            </a:r>
            <a:r>
              <a:rPr i="1" lang="en-US"/>
              <a:t>should</a:t>
            </a:r>
            <a:r>
              <a:rPr lang="en-US"/>
              <a:t> be all-to-all (everyone within cluster is shares same DNA with everyone else)</a:t>
            </a:r>
            <a:endParaRPr/>
          </a:p>
        </p:txBody>
      </p:sp>
      <p:sp>
        <p:nvSpPr>
          <p:cNvPr id="469" name="Google Shape;469;g1d122c8cfa5_0_341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clusters</a:t>
            </a:r>
            <a:endParaRPr/>
          </a:p>
        </p:txBody>
      </p:sp>
      <p:pic>
        <p:nvPicPr>
          <p:cNvPr id="470" name="Google Shape;470;g1d122c8cfa5_0_341"/>
          <p:cNvPicPr preferRelativeResize="0"/>
          <p:nvPr/>
        </p:nvPicPr>
        <p:blipFill rotWithShape="1">
          <a:blip r:embed="rId3">
            <a:alphaModFix/>
          </a:blip>
          <a:srcRect b="49786" l="0" r="0" t="0"/>
          <a:stretch/>
        </p:blipFill>
        <p:spPr>
          <a:xfrm>
            <a:off x="1143000" y="1066800"/>
            <a:ext cx="6857999" cy="3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d122c8cfa5_0_341"/>
          <p:cNvSpPr/>
          <p:nvPr/>
        </p:nvSpPr>
        <p:spPr>
          <a:xfrm>
            <a:off x="2124375" y="2978700"/>
            <a:ext cx="923700" cy="450300"/>
          </a:xfrm>
          <a:prstGeom prst="rect">
            <a:avLst/>
          </a:prstGeom>
          <a:noFill/>
          <a:ln cap="flat" cmpd="sng" w="76200">
            <a:solidFill>
              <a:srgbClr val="E2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d122c8cfa5_0_341"/>
          <p:cNvSpPr/>
          <p:nvPr/>
        </p:nvSpPr>
        <p:spPr>
          <a:xfrm>
            <a:off x="5394050" y="2563438"/>
            <a:ext cx="923700" cy="450300"/>
          </a:xfrm>
          <a:prstGeom prst="rect">
            <a:avLst/>
          </a:prstGeom>
          <a:noFill/>
          <a:ln cap="flat" cmpd="sng" w="76200">
            <a:solidFill>
              <a:srgbClr val="E2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122c8cfa5_0_327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d122c8cfa5_0_327"/>
          <p:cNvSpPr txBox="1"/>
          <p:nvPr>
            <p:ph type="title"/>
          </p:nvPr>
        </p:nvSpPr>
        <p:spPr>
          <a:xfrm>
            <a:off x="0" y="0"/>
            <a:ext cx="80355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Want high node connectivity (all-to-all cliques)</a:t>
            </a:r>
            <a:endParaRPr/>
          </a:p>
        </p:txBody>
      </p:sp>
      <p:pic>
        <p:nvPicPr>
          <p:cNvPr id="480" name="Google Shape;480;g1d122c8cfa5_0_327"/>
          <p:cNvPicPr preferRelativeResize="0"/>
          <p:nvPr/>
        </p:nvPicPr>
        <p:blipFill rotWithShape="1">
          <a:blip r:embed="rId3">
            <a:alphaModFix/>
          </a:blip>
          <a:srcRect b="4219" l="0" r="0" t="-4220"/>
          <a:stretch/>
        </p:blipFill>
        <p:spPr>
          <a:xfrm>
            <a:off x="0" y="694683"/>
            <a:ext cx="9144000" cy="5468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122c8cfa5_0_319"/>
          <p:cNvSpPr txBox="1"/>
          <p:nvPr>
            <p:ph idx="1" type="body"/>
          </p:nvPr>
        </p:nvSpPr>
        <p:spPr>
          <a:xfrm>
            <a:off x="184725" y="3363500"/>
            <a:ext cx="3463500" cy="302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Assume:</a:t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Extra links between any pair of nodes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Missing links</a:t>
            </a:r>
            <a:endParaRPr/>
          </a:p>
        </p:txBody>
      </p:sp>
      <p:sp>
        <p:nvSpPr>
          <p:cNvPr id="487" name="Google Shape;487;g1d122c8cfa5_0_319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g1d122c8cfa5_0_319"/>
          <p:cNvPicPr preferRelativeResize="0"/>
          <p:nvPr/>
        </p:nvPicPr>
        <p:blipFill rotWithShape="1">
          <a:blip r:embed="rId3">
            <a:alphaModFix/>
          </a:blip>
          <a:srcRect b="3725" l="0" r="37122" t="0"/>
          <a:stretch/>
        </p:blipFill>
        <p:spPr>
          <a:xfrm>
            <a:off x="-69275" y="0"/>
            <a:ext cx="9282551" cy="29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d122c8cfa5_0_319"/>
          <p:cNvPicPr preferRelativeResize="0"/>
          <p:nvPr/>
        </p:nvPicPr>
        <p:blipFill rotWithShape="1">
          <a:blip r:embed="rId3">
            <a:alphaModFix/>
          </a:blip>
          <a:srcRect b="0" l="62618" r="0" t="0"/>
          <a:stretch/>
        </p:blipFill>
        <p:spPr>
          <a:xfrm>
            <a:off x="3463625" y="3184950"/>
            <a:ext cx="5518725" cy="30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Media Communities</a:t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457200" y="1066800"/>
            <a:ext cx="84582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Formation: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When like-minded users on social media form a link and start interacting with each other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More Formal Formation</a:t>
            </a:r>
            <a:r>
              <a:rPr lang="en-US" sz="2000"/>
              <a:t>: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/>
              <a:t>A set of at least two nodes sharing some interest, and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/>
              <a:t>Interactions with respect to that interest.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Social Media Communities</a:t>
            </a:r>
            <a:endParaRPr sz="1600"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Explicit</a:t>
            </a:r>
            <a:r>
              <a:rPr lang="en-US" sz="2000">
                <a:solidFill>
                  <a:srgbClr val="0000FF"/>
                </a:solidFill>
              </a:rPr>
              <a:t> (</a:t>
            </a:r>
            <a:r>
              <a:rPr i="1" lang="en-US" sz="2000">
                <a:solidFill>
                  <a:srgbClr val="00B050"/>
                </a:solidFill>
              </a:rPr>
              <a:t>emic</a:t>
            </a:r>
            <a:r>
              <a:rPr lang="en-US" sz="2000">
                <a:solidFill>
                  <a:srgbClr val="0000FF"/>
                </a:solidFill>
              </a:rPr>
              <a:t>)</a:t>
            </a:r>
            <a:r>
              <a:rPr lang="en-US" sz="2000"/>
              <a:t>: formed by user subscriptions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Implicit</a:t>
            </a:r>
            <a:r>
              <a:rPr lang="en-US" sz="2000">
                <a:solidFill>
                  <a:srgbClr val="0000FF"/>
                </a:solidFill>
              </a:rPr>
              <a:t> (</a:t>
            </a:r>
            <a:r>
              <a:rPr i="1" lang="en-US" sz="2000">
                <a:solidFill>
                  <a:srgbClr val="00B050"/>
                </a:solidFill>
              </a:rPr>
              <a:t>etic</a:t>
            </a:r>
            <a:r>
              <a:rPr lang="en-US" sz="2000">
                <a:solidFill>
                  <a:srgbClr val="0000FF"/>
                </a:solidFill>
              </a:rPr>
              <a:t>)</a:t>
            </a:r>
            <a:r>
              <a:rPr lang="en-US" sz="2000"/>
              <a:t>: implicitly formed by social interactions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Example:</a:t>
            </a:r>
            <a:r>
              <a:rPr lang="en-US" sz="1600"/>
              <a:t> individuals calling Canada from the United States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Phone operator considers them one community for promotional offers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Other community names:  </a:t>
            </a:r>
            <a:r>
              <a:rPr i="1" lang="en-US" sz="1800">
                <a:solidFill>
                  <a:srgbClr val="FF0000"/>
                </a:solidFill>
              </a:rPr>
              <a:t>group</a:t>
            </a:r>
            <a:r>
              <a:rPr lang="en-US" sz="1800"/>
              <a:t>, </a:t>
            </a:r>
            <a:r>
              <a:rPr i="1" lang="en-US" sz="1800">
                <a:solidFill>
                  <a:srgbClr val="FF0000"/>
                </a:solidFill>
              </a:rPr>
              <a:t>cluster</a:t>
            </a:r>
            <a:r>
              <a:rPr lang="en-US" sz="1800"/>
              <a:t>, </a:t>
            </a:r>
            <a:r>
              <a:rPr i="1" lang="en-US" sz="1800">
                <a:solidFill>
                  <a:srgbClr val="FF0000"/>
                </a:solidFill>
              </a:rPr>
              <a:t>cohesive subgroup</a:t>
            </a:r>
            <a:r>
              <a:rPr lang="en-US" sz="1800"/>
              <a:t>, or </a:t>
            </a:r>
            <a:r>
              <a:rPr i="1" lang="en-US" sz="1800">
                <a:solidFill>
                  <a:srgbClr val="FF0000"/>
                </a:solidFill>
              </a:rPr>
              <a:t>module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d122c8cfa5_0_305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Heuristic to approximate random links (e) then change partitions of A and B</a:t>
            </a:r>
            <a:endParaRPr/>
          </a:p>
        </p:txBody>
      </p:sp>
      <p:sp>
        <p:nvSpPr>
          <p:cNvPr id="496" name="Google Shape;496;g1d122c8cfa5_0_305"/>
          <p:cNvSpPr txBox="1"/>
          <p:nvPr>
            <p:ph type="title"/>
          </p:nvPr>
        </p:nvSpPr>
        <p:spPr>
          <a:xfrm>
            <a:off x="0" y="0"/>
            <a:ext cx="77355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correct partition: maximum likelihood</a:t>
            </a:r>
            <a:endParaRPr/>
          </a:p>
        </p:txBody>
      </p:sp>
      <p:pic>
        <p:nvPicPr>
          <p:cNvPr id="497" name="Google Shape;497;g1d122c8cfa5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1404"/>
            <a:ext cx="9143999" cy="350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d122c8cfa5_0_348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Best method among all comparable models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Highest accuracy in simulated data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Note this is a special case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No social networks are all-to-all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Often social network overlap (e.g., friends in baseball team and college) complicating picture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Conclusion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Don’t use method for social networks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But it showcases how special models better explain/clean data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d122c8cfa5_0_348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well does this work?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d122c8cfa5_0_252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Ways to solve NP-hard problems can be used to find the best communities:</a:t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Genetic algorithms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Simulated annealing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Heuristics, e.g., extremal optimization: O(n^2 log(n))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Relaxing the problem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Replace delta function (0 or 1) with real value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/>
              <a:t>Spectral optimization: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000"/>
              <a:t>Mapping networks to eigenvalues/vectors (linear algebra)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Partitioning nodes embedding in this space</a:t>
            </a:r>
            <a:endParaRPr/>
          </a:p>
        </p:txBody>
      </p:sp>
      <p:sp>
        <p:nvSpPr>
          <p:cNvPr id="511" name="Google Shape;511;g1d122c8cfa5_0_25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d122c8cfa5_0_281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d122c8cfa5_0_281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Spectral clustering</a:t>
            </a:r>
            <a:endParaRPr/>
          </a:p>
        </p:txBody>
      </p:sp>
      <p:pic>
        <p:nvPicPr>
          <p:cNvPr id="519" name="Google Shape;519;g1d122c8cfa5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202" y="1179950"/>
            <a:ext cx="6305750" cy="50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122c8cfa5_0_289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d122c8cfa5_0_289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relative speed</a:t>
            </a:r>
            <a:endParaRPr/>
          </a:p>
        </p:txBody>
      </p:sp>
      <p:pic>
        <p:nvPicPr>
          <p:cNvPr id="527" name="Google Shape;527;g1d122c8cfa5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9831"/>
            <a:ext cx="9143999" cy="473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Community Detection Algorithms</a:t>
            </a:r>
            <a:endParaRPr/>
          </a:p>
        </p:txBody>
      </p:sp>
      <p:pic>
        <p:nvPicPr>
          <p:cNvPr id="533" name="Google Shape;5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571" y="1338524"/>
            <a:ext cx="5742857" cy="41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9" name="Google Shape;539;p43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Community Evaluation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Evaluating the Communities</a:t>
            </a:r>
            <a:endParaRPr/>
          </a:p>
        </p:txBody>
      </p:sp>
      <p:sp>
        <p:nvSpPr>
          <p:cNvPr id="545" name="Google Shape;545;p44"/>
          <p:cNvSpPr txBox="1"/>
          <p:nvPr>
            <p:ph idx="1" type="body"/>
          </p:nvPr>
        </p:nvSpPr>
        <p:spPr>
          <a:xfrm>
            <a:off x="381001" y="4514946"/>
            <a:ext cx="8229600" cy="143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Evaluation with ground truth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Evaluation without ground truth</a:t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381001" y="1015425"/>
            <a:ext cx="5105399" cy="27638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295" l="-2506" r="-1790" t="-24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4">
            <a:alphaModFix/>
          </a:blip>
          <a:srcRect b="17754" l="0" r="0" t="0"/>
          <a:stretch/>
        </p:blipFill>
        <p:spPr>
          <a:xfrm>
            <a:off x="5334000" y="1524000"/>
            <a:ext cx="3675542" cy="150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Evaluation with Ground Truth</a:t>
            </a:r>
            <a:endParaRPr/>
          </a:p>
        </p:txBody>
      </p:sp>
      <p:sp>
        <p:nvSpPr>
          <p:cNvPr id="554" name="Google Shape;554;p4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ground truth is available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have partial knowledge of what communities should look like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are given the correct community (clustering) assignments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Measures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Precision and Recall, or F-Measure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Purity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Mutual Information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/>
          <p:nvPr/>
        </p:nvSpPr>
        <p:spPr>
          <a:xfrm>
            <a:off x="6248400" y="3886200"/>
            <a:ext cx="2743200" cy="1752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4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Purity</a:t>
            </a:r>
            <a:endParaRPr/>
          </a:p>
        </p:txBody>
      </p:sp>
      <p:sp>
        <p:nvSpPr>
          <p:cNvPr id="562" name="Google Shape;562;p46"/>
          <p:cNvSpPr txBox="1"/>
          <p:nvPr>
            <p:ph idx="1" type="body"/>
          </p:nvPr>
        </p:nvSpPr>
        <p:spPr>
          <a:xfrm>
            <a:off x="457200" y="1084076"/>
            <a:ext cx="8686800" cy="3716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We can assume the majority of a community represents the community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use the label of the majority against the label of each member to evaluate the communities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Purity</a:t>
            </a:r>
            <a:r>
              <a:rPr lang="en-US"/>
              <a:t>. The fraction of instances that have labels equal to the community’s majority label</a:t>
            </a: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457200" y="5181600"/>
            <a:ext cx="6578582" cy="12003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104" l="-554" r="0" t="-25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4038600"/>
            <a:ext cx="1901943" cy="94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0046" y="5267325"/>
            <a:ext cx="1913049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6"/>
          <p:cNvPicPr preferRelativeResize="0"/>
          <p:nvPr/>
        </p:nvPicPr>
        <p:blipFill rotWithShape="1">
          <a:blip r:embed="rId6">
            <a:alphaModFix/>
          </a:blip>
          <a:srcRect b="0" l="0" r="2552" t="0"/>
          <a:stretch/>
        </p:blipFill>
        <p:spPr>
          <a:xfrm>
            <a:off x="1066619" y="3813850"/>
            <a:ext cx="4572182" cy="13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/>
          <p:nvPr/>
        </p:nvSpPr>
        <p:spPr>
          <a:xfrm>
            <a:off x="268310" y="2530318"/>
            <a:ext cx="8607380" cy="1323439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Purity can be easily </a:t>
            </a:r>
            <a:r>
              <a:rPr b="1" i="0" lang="en-US" sz="3200" u="none" cap="none" strike="noStrike">
                <a:solidFill>
                  <a:srgbClr val="E20000"/>
                </a:solidFill>
                <a:latin typeface="Open Sans"/>
                <a:ea typeface="Open Sans"/>
                <a:cs typeface="Open Sans"/>
                <a:sym typeface="Open Sans"/>
              </a:rPr>
              <a:t>tampered</a:t>
            </a: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Points being singleton communities (of size 1); or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Very large communities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Examples of Explicit Social Media Communities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3048000" y="1200955"/>
            <a:ext cx="610243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Facebook has groups and communities. Users can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post messages and images,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can comment on other messages,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can like posts, and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can view activities of other users</a:t>
            </a:r>
            <a:endParaRPr/>
          </a:p>
        </p:txBody>
      </p:sp>
      <p:pic>
        <p:nvPicPr>
          <p:cNvPr descr="facebook-logo.jpg (430×200)" id="112" name="Google Shape;112;p5"/>
          <p:cNvPicPr preferRelativeResize="0"/>
          <p:nvPr/>
        </p:nvPicPr>
        <p:blipFill rotWithShape="1">
          <a:blip r:embed="rId3">
            <a:alphaModFix/>
          </a:blip>
          <a:srcRect b="17935" l="3703" r="4812" t="19954"/>
          <a:stretch/>
        </p:blipFill>
        <p:spPr>
          <a:xfrm>
            <a:off x="228600" y="1447800"/>
            <a:ext cx="2895603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3048000" y="3276600"/>
            <a:ext cx="5715000" cy="8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Google+, Circles represent communities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048000" y="4267200"/>
            <a:ext cx="5715000" cy="184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LinkedIn provides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Users can join professional groups where they can post and share information related to the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socialmediatoday.com/sites/default/files/adhutchinson/files/Google-Plus-Logo.png" id="115" name="Google Shape;115;p5"/>
          <p:cNvPicPr preferRelativeResize="0"/>
          <p:nvPr/>
        </p:nvPicPr>
        <p:blipFill rotWithShape="1">
          <a:blip r:embed="rId4">
            <a:alphaModFix/>
          </a:blip>
          <a:srcRect b="22927" l="0" r="0" t="18744"/>
          <a:stretch/>
        </p:blipFill>
        <p:spPr>
          <a:xfrm>
            <a:off x="187586" y="3048000"/>
            <a:ext cx="2936614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0/01/LinkedIn_Logo.svg/1280px-LinkedIn_Logo.svg.png"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586" y="4460115"/>
            <a:ext cx="2974714" cy="80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22c8cfa5_0_212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Other options include (normalized) mutual information or statistical power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Optional HW problem: create a random graph and partition it. Calculate NMI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These metrics increase with more (false) clusters (Adjusted MI is better!)</a:t>
            </a:r>
            <a:endParaRPr/>
          </a:p>
        </p:txBody>
      </p:sp>
      <p:sp>
        <p:nvSpPr>
          <p:cNvPr id="574" name="Google Shape;574;g1d122c8cfa5_0_21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Mutual information or statistical power</a:t>
            </a:r>
            <a:endParaRPr/>
          </a:p>
        </p:txBody>
      </p:sp>
      <p:pic>
        <p:nvPicPr>
          <p:cNvPr id="575" name="Google Shape;575;g1d122c8cfa5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646542"/>
            <a:ext cx="8686800" cy="36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Evaluation without Ground Truth</a:t>
            </a:r>
            <a:endParaRPr/>
          </a:p>
        </p:txBody>
      </p:sp>
      <p:sp>
        <p:nvSpPr>
          <p:cNvPr id="581" name="Google Shape;581;p49"/>
          <p:cNvSpPr txBox="1"/>
          <p:nvPr>
            <p:ph idx="1" type="body"/>
          </p:nvPr>
        </p:nvSpPr>
        <p:spPr>
          <a:xfrm>
            <a:off x="457200" y="2999095"/>
            <a:ext cx="8229600" cy="387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Evaluation with Semantics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simple way of analyzing detected communities is to analyze other attributes (posts, profile information, content generated, etc.) of community members to see if there is a coherency among community members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coherency is often checked via human subjects.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Or through labor markets.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 help analyze these communities, one can use word frequencies. By generating a list of frequent keywords for each community, human subjects determine whether these keywords represent a coherent topic.</a:t>
            </a:r>
            <a:endParaRPr/>
          </a:p>
          <a:p>
            <a:pPr indent="-19050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Evaluation Using Clustering Quality Measures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 clustering quality measures (SSE)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 more than two community detection algorithms and compare the results and pick the algorithm with better quality measure</a:t>
            </a:r>
            <a:endParaRPr/>
          </a:p>
          <a:p>
            <a:pPr indent="-231775" lvl="0" marL="342900" rtl="0" algn="l">
              <a:lnSpc>
                <a:spcPct val="15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582" name="Google Shape;5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834" y="862914"/>
            <a:ext cx="7240332" cy="198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d122c8cfa5_0_267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Often modularity used to evaluate without GT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(May be bad): resolution limit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Create graph with all-to-all subgraphs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Connect subgraphs with 1 link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If cliques &gt; sqrt(|E|) (more than square root of the number of edges): combining cliques increases modularity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This means modularity ignores cliques that are too small</a:t>
            </a:r>
            <a:endParaRPr/>
          </a:p>
        </p:txBody>
      </p:sp>
      <p:sp>
        <p:nvSpPr>
          <p:cNvPr id="589" name="Google Shape;589;g1d122c8cfa5_0_267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Evaluate with Modularity?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122c8cfa5_0_274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d122c8cfa5_0_274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597" name="Google Shape;597;g1d122c8cfa5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38" y="1171438"/>
            <a:ext cx="5310925" cy="51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Finding Implicit Communities: An Example</a:t>
            </a:r>
            <a:endParaRPr/>
          </a:p>
        </p:txBody>
      </p:sp>
      <p:sp>
        <p:nvSpPr>
          <p:cNvPr id="122" name="Google Shape;122;p6"/>
          <p:cNvSpPr/>
          <p:nvPr>
            <p:ph idx="1" type="body"/>
          </p:nvPr>
        </p:nvSpPr>
        <p:spPr>
          <a:xfrm>
            <a:off x="4495800" y="3962400"/>
            <a:ext cx="4343400" cy="160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 simple graph in which </a:t>
            </a:r>
            <a:r>
              <a:rPr b="1" lang="en-US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three</a:t>
            </a:r>
            <a:r>
              <a:rPr lang="en-US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implicit communities are found, enclosed by the dashed circles</a:t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1625"/>
            <a:ext cx="4298804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Overlapping vs. Disjoint Communities</a:t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1117097" y="5503287"/>
            <a:ext cx="2991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Overlapping Communities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5867400" y="5503287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Disjoint Communities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upload.wikimedia.org/wikipedia/commons/5/51/Illustration_of_overlapping_communities.jpg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02" y="1367924"/>
            <a:ext cx="3556098" cy="3924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ata.graphstream-project.org/talks/CSSS2012/media/Community_Structure2.jpg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498145"/>
            <a:ext cx="3878606" cy="379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Implicit communities in other domains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457200" y="1066800"/>
            <a:ext cx="563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Protein-protein interaction networks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Communities are likely to group proteins having the same specific function within the cell</a:t>
            </a:r>
            <a:endParaRPr/>
          </a:p>
        </p:txBody>
      </p:sp>
      <p:pic>
        <p:nvPicPr>
          <p:cNvPr descr="http://bioinformatics.charite.de/synsysnet/img/Interactions_small.png"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1030310"/>
            <a:ext cx="297727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514082" y="3160690"/>
            <a:ext cx="8706118" cy="179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World Wide Web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Communities may correspond to groups of pages dealing with the same or related 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457200" y="4393225"/>
            <a:ext cx="8463675" cy="2354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Metabolic networks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Communities may be related to functional modules such as cycles and pathways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Food webs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Communities may identify compartments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ComputingCourse-Templat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2013-08-25T00:17:48Z</dcterms:created>
  <dc:creator>Reza Zafarani</dc:creator>
</cp:coreProperties>
</file>